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357" r:id="rId3"/>
    <p:sldId id="390" r:id="rId4"/>
    <p:sldId id="389" r:id="rId5"/>
    <p:sldId id="383" r:id="rId6"/>
    <p:sldId id="393" r:id="rId7"/>
    <p:sldId id="395" r:id="rId8"/>
    <p:sldId id="398" r:id="rId9"/>
    <p:sldId id="399" r:id="rId10"/>
    <p:sldId id="401" r:id="rId11"/>
    <p:sldId id="426" r:id="rId12"/>
    <p:sldId id="427" r:id="rId13"/>
    <p:sldId id="428" r:id="rId14"/>
    <p:sldId id="429" r:id="rId15"/>
    <p:sldId id="403" r:id="rId16"/>
    <p:sldId id="404" r:id="rId17"/>
    <p:sldId id="405" r:id="rId18"/>
    <p:sldId id="406" r:id="rId19"/>
    <p:sldId id="40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18" autoAdjust="0"/>
    <p:restoredTop sz="76067" autoAdjust="0"/>
  </p:normalViewPr>
  <p:slideViewPr>
    <p:cSldViewPr snapToGrid="0" snapToObjects="1">
      <p:cViewPr varScale="1">
        <p:scale>
          <a:sx n="85" d="100"/>
          <a:sy n="85" d="100"/>
        </p:scale>
        <p:origin x="872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3/30/22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3/30/22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45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W2, w3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80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W2, w3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26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W2, w3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6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W2, w3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47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/>
          </a:bodyPr>
          <a:lstStyle/>
          <a:p>
            <a:r>
              <a:rPr lang="en-US" b="1" dirty="0"/>
              <a:t>Decision Theory </a:t>
            </a:r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 dirty="0"/>
              <a:t>28 March 2022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922DD04C-BE36-0C49-BB8D-5008CF71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105"/>
            <a:ext cx="6190735" cy="41477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214693"/>
            <a:ext cx="468782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Basic Decision Theory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1355105"/>
            <a:ext cx="5544067" cy="5288202"/>
          </a:xfrm>
        </p:spPr>
        <p:txBody>
          <a:bodyPr>
            <a:normAutofit fontScale="92500"/>
          </a:bodyPr>
          <a:lstStyle/>
          <a:p>
            <a:pPr>
              <a:lnSpc>
                <a:spcPct val="140000"/>
              </a:lnSpc>
            </a:pPr>
            <a:r>
              <a:rPr lang="en-US" sz="2000" dirty="0"/>
              <a:t>We can express taking actions in a world with uncertainty via </a:t>
            </a:r>
            <a:r>
              <a:rPr lang="en-US" sz="2000" i="1" dirty="0"/>
              <a:t>decision trees</a:t>
            </a:r>
            <a:endParaRPr lang="en-US" sz="2000" dirty="0"/>
          </a:p>
          <a:p>
            <a:pPr>
              <a:lnSpc>
                <a:spcPct val="140000"/>
              </a:lnSpc>
            </a:pPr>
            <a:r>
              <a:rPr lang="en-US" sz="2000" dirty="0"/>
              <a:t>Decisions trees are temporally-ordered nodes where each level corresponds to alternating: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Decision nodes – </a:t>
            </a:r>
            <a:r>
              <a:rPr lang="en-US" dirty="0"/>
              <a:t>state of the system; outgoing edges represent different actions</a:t>
            </a:r>
            <a:endParaRPr lang="en-US" b="1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Chance nodes – </a:t>
            </a:r>
            <a:r>
              <a:rPr lang="en-US" dirty="0"/>
              <a:t>probability distributions over outcomes; outgoing edges represent reachable states with some probability</a:t>
            </a:r>
            <a:endParaRPr lang="en-US" b="1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Reward nodes </a:t>
            </a:r>
            <a:r>
              <a:rPr lang="en-US" dirty="0"/>
              <a:t>– utility obtained from following the path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AD9084C-6764-6634-D839-EFA165F8D7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7134" y="6059440"/>
            <a:ext cx="5696465" cy="7985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Note: “decision tree” also refers to a classification algorithm in machine learning and is completely different from the type of decision tree we will talk about 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44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922DD04C-BE36-0C49-BB8D-5008CF71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105"/>
            <a:ext cx="6190735" cy="41477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214693"/>
            <a:ext cx="468782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Goal: Maximize expected utility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AD9084C-6764-6634-D839-EFA165F8D7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7134" y="6059440"/>
            <a:ext cx="5696465" cy="7985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Note: “decision tree” also refers to a classification algorithm in machine learning and is completely different from the type of decision tree we will talk about here.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/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,… ]= </m:t>
                      </m:r>
                      <m:nary>
                        <m:naryPr>
                          <m:chr m:val="∑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,…)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′) 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blipFill>
                <a:blip r:embed="rId3"/>
                <a:stretch>
                  <a:fillRect t="-88889" b="-1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6F66F5B-2787-4742-802F-64CB13958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8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922DD04C-BE36-0C49-BB8D-5008CF71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105"/>
            <a:ext cx="6190735" cy="41477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214693"/>
            <a:ext cx="468782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Goal: Maximize expected utility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AD9084C-6764-6634-D839-EFA165F8D7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7134" y="6059440"/>
            <a:ext cx="5696465" cy="7985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Note: “decision tree” also refers to a classification algorithm in machine learning and is completely different from the type of decision tree we will talk about here.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/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,… ]= </m:t>
                      </m:r>
                      <m:nary>
                        <m:naryPr>
                          <m:chr m:val="∑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,…)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′) 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blipFill>
                <a:blip r:embed="rId3"/>
                <a:stretch>
                  <a:fillRect t="-88889" b="-1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7038B62-0E97-4F49-9D5C-631D33F6A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5144" y="3319793"/>
                <a:ext cx="5617711" cy="863607"/>
              </a:xfrm>
            </p:spPr>
            <p:txBody>
              <a:bodyPr>
                <a:normAutofit fontScale="92500" lnSpcReduction="20000"/>
              </a:bodyPr>
              <a:lstStyle/>
              <a:p>
                <a:pPr algn="ctr"/>
                <a:r>
                  <a:rPr lang="en-US" sz="2200" dirty="0"/>
                  <a:t>Best action is the action a that maximizes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𝐸𝑈</m:t>
                    </m:r>
                    <m:d>
                      <m:dPr>
                        <m:begChr m:val="["/>
                        <m:endChr m:val="|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,… ]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7038B62-0E97-4F49-9D5C-631D33F6A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5144" y="3319793"/>
                <a:ext cx="5617711" cy="863607"/>
              </a:xfrm>
              <a:blipFill>
                <a:blip r:embed="rId4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9F68555-C55F-5A45-932E-445DFFC9D867}"/>
              </a:ext>
            </a:extLst>
          </p:cNvPr>
          <p:cNvSpPr/>
          <p:nvPr/>
        </p:nvSpPr>
        <p:spPr>
          <a:xfrm>
            <a:off x="560239" y="2105636"/>
            <a:ext cx="1501644" cy="121415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9711-CFD5-B047-9D82-EAC1F38A41D4}"/>
              </a:ext>
            </a:extLst>
          </p:cNvPr>
          <p:cNvSpPr/>
          <p:nvPr/>
        </p:nvSpPr>
        <p:spPr>
          <a:xfrm>
            <a:off x="6750974" y="2144258"/>
            <a:ext cx="324860" cy="61878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ED1C1-3C71-4848-A442-6AC91B1BF091}"/>
              </a:ext>
            </a:extLst>
          </p:cNvPr>
          <p:cNvSpPr/>
          <p:nvPr/>
        </p:nvSpPr>
        <p:spPr>
          <a:xfrm>
            <a:off x="10062422" y="2171566"/>
            <a:ext cx="324860" cy="61878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46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922DD04C-BE36-0C49-BB8D-5008CF71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105"/>
            <a:ext cx="6190735" cy="41477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214693"/>
            <a:ext cx="468782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Goal: Maximize expected utility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AD9084C-6764-6634-D839-EFA165F8D7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7134" y="6059440"/>
            <a:ext cx="5696465" cy="7985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Note: “decision tree” also refers to a classification algorithm in machine learning and is completely different from the type of decision tree we will talk about here.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/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,… ]= </m:t>
                      </m:r>
                      <m:nary>
                        <m:naryPr>
                          <m:chr m:val="∑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,…)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′) 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blipFill>
                <a:blip r:embed="rId3"/>
                <a:stretch>
                  <a:fillRect t="-88889" b="-1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7038B62-0E97-4F49-9D5C-631D33F6A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5144" y="3319793"/>
                <a:ext cx="5617711" cy="863607"/>
              </a:xfrm>
            </p:spPr>
            <p:txBody>
              <a:bodyPr>
                <a:normAutofit fontScale="92500" lnSpcReduction="20000"/>
              </a:bodyPr>
              <a:lstStyle/>
              <a:p>
                <a:pPr algn="ctr"/>
                <a:r>
                  <a:rPr lang="en-US" sz="2200" dirty="0"/>
                  <a:t>Best action is the action a that maximizes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𝐸𝑈</m:t>
                    </m:r>
                    <m:d>
                      <m:dPr>
                        <m:begChr m:val="["/>
                        <m:endChr m:val="|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,… ]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7038B62-0E97-4F49-9D5C-631D33F6A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5144" y="3319793"/>
                <a:ext cx="5617711" cy="863607"/>
              </a:xfrm>
              <a:blipFill>
                <a:blip r:embed="rId4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9F68555-C55F-5A45-932E-445DFFC9D867}"/>
              </a:ext>
            </a:extLst>
          </p:cNvPr>
          <p:cNvSpPr/>
          <p:nvPr/>
        </p:nvSpPr>
        <p:spPr>
          <a:xfrm>
            <a:off x="452665" y="3575850"/>
            <a:ext cx="712747" cy="121415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9711-CFD5-B047-9D82-EAC1F38A41D4}"/>
              </a:ext>
            </a:extLst>
          </p:cNvPr>
          <p:cNvSpPr/>
          <p:nvPr/>
        </p:nvSpPr>
        <p:spPr>
          <a:xfrm>
            <a:off x="7073701" y="2144258"/>
            <a:ext cx="324860" cy="61878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ED1C1-3C71-4848-A442-6AC91B1BF091}"/>
              </a:ext>
            </a:extLst>
          </p:cNvPr>
          <p:cNvSpPr/>
          <p:nvPr/>
        </p:nvSpPr>
        <p:spPr>
          <a:xfrm>
            <a:off x="10277573" y="2171566"/>
            <a:ext cx="324860" cy="61878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9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922DD04C-BE36-0C49-BB8D-5008CF71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105"/>
            <a:ext cx="6190735" cy="41477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214693"/>
            <a:ext cx="468782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Goal: Maximize expected utility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AD9084C-6764-6634-D839-EFA165F8D7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7134" y="6059440"/>
            <a:ext cx="5696465" cy="7985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Note: “decision tree” also refers to a classification algorithm in machine learning and is completely different from the type of decision tree we will talk about here.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/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,… ]= </m:t>
                      </m:r>
                      <m:nary>
                        <m:naryPr>
                          <m:chr m:val="∑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,…)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′) 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blipFill>
                <a:blip r:embed="rId3"/>
                <a:stretch>
                  <a:fillRect t="-88889" b="-1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7038B62-0E97-4F49-9D5C-631D33F6A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5144" y="3319793"/>
                <a:ext cx="5617711" cy="863607"/>
              </a:xfrm>
            </p:spPr>
            <p:txBody>
              <a:bodyPr>
                <a:normAutofit fontScale="92500" lnSpcReduction="20000"/>
              </a:bodyPr>
              <a:lstStyle/>
              <a:p>
                <a:pPr algn="ctr"/>
                <a:r>
                  <a:rPr lang="en-US" sz="2200" dirty="0"/>
                  <a:t>Best action is the action a that maximizes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𝐸𝑈</m:t>
                    </m:r>
                    <m:d>
                      <m:dPr>
                        <m:begChr m:val="["/>
                        <m:endChr m:val="|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,… ]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7038B62-0E97-4F49-9D5C-631D33F6A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5144" y="3319793"/>
                <a:ext cx="5617711" cy="863607"/>
              </a:xfrm>
              <a:blipFill>
                <a:blip r:embed="rId4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9F68555-C55F-5A45-932E-445DFFC9D867}"/>
              </a:ext>
            </a:extLst>
          </p:cNvPr>
          <p:cNvSpPr/>
          <p:nvPr/>
        </p:nvSpPr>
        <p:spPr>
          <a:xfrm>
            <a:off x="125503" y="4595776"/>
            <a:ext cx="712747" cy="60660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ED1C1-3C71-4848-A442-6AC91B1BF091}"/>
              </a:ext>
            </a:extLst>
          </p:cNvPr>
          <p:cNvSpPr/>
          <p:nvPr/>
        </p:nvSpPr>
        <p:spPr>
          <a:xfrm>
            <a:off x="11245761" y="2171566"/>
            <a:ext cx="707094" cy="61878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DAA1E8-A7DF-5F41-AE83-19EC48B00950}"/>
              </a:ext>
            </a:extLst>
          </p:cNvPr>
          <p:cNvSpPr txBox="1">
            <a:spLocks/>
          </p:cNvSpPr>
          <p:nvPr/>
        </p:nvSpPr>
        <p:spPr>
          <a:xfrm>
            <a:off x="6316238" y="4899079"/>
            <a:ext cx="5617711" cy="863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400"/>
              </a:spcAft>
              <a:buFont typeface="Arial"/>
              <a:buNone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/>
              <a:t>Sum of the utility of actions taken.</a:t>
            </a:r>
          </a:p>
        </p:txBody>
      </p:sp>
    </p:spTree>
    <p:extLst>
      <p:ext uri="{BB962C8B-B14F-4D97-AF65-F5344CB8AC3E}">
        <p14:creationId xmlns:p14="http://schemas.microsoft.com/office/powerpoint/2010/main" val="1830894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EDBE-9976-AB46-ADA8-B9B58103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Buying a 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968D1-9989-404C-A91E-F6DFF76D2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setup: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Choice</a:t>
            </a:r>
            <a:r>
              <a:rPr lang="en-US" dirty="0"/>
              <a:t> between 2 cars (C</a:t>
            </a:r>
            <a:r>
              <a:rPr lang="en-US" baseline="-25000" dirty="0"/>
              <a:t>1</a:t>
            </a:r>
            <a:r>
              <a:rPr lang="en-US" dirty="0"/>
              <a:t> and C</a:t>
            </a:r>
            <a:r>
              <a:rPr lang="en-US" baseline="-25000" dirty="0"/>
              <a:t>2</a:t>
            </a:r>
            <a:r>
              <a:rPr lang="en-US" dirty="0"/>
              <a:t>), which can each be good (+) or bad (-)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tests that cost $$:  (T</a:t>
            </a:r>
            <a:r>
              <a:rPr lang="en-US" baseline="-25000" dirty="0"/>
              <a:t>1</a:t>
            </a:r>
            <a:r>
              <a:rPr lang="en-US" dirty="0"/>
              <a:t> : $50, T</a:t>
            </a:r>
            <a:r>
              <a:rPr lang="en-US" baseline="-25000" dirty="0"/>
              <a:t>2</a:t>
            </a:r>
            <a:r>
              <a:rPr lang="en-US" dirty="0"/>
              <a:t>: $20)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 costs $500 below </a:t>
            </a:r>
            <a:r>
              <a:rPr lang="en-US" dirty="0" err="1"/>
              <a:t>m.v</a:t>
            </a:r>
            <a:r>
              <a:rPr lang="en-US" dirty="0"/>
              <a:t>., but if it’s bad quality, must be repaired for $700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baseline="-25000" dirty="0"/>
              <a:t>2</a:t>
            </a:r>
            <a:r>
              <a:rPr lang="en-US" dirty="0"/>
              <a:t> costs $250 below </a:t>
            </a:r>
            <a:r>
              <a:rPr lang="en-US" dirty="0" err="1"/>
              <a:t>m.v</a:t>
            </a:r>
            <a:r>
              <a:rPr lang="en-US" dirty="0"/>
              <a:t>., but if it’s bad quality, must be repaired for $150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buy exactly one car and can perform at most one test before buying.</a:t>
            </a:r>
          </a:p>
        </p:txBody>
      </p:sp>
    </p:spTree>
    <p:extLst>
      <p:ext uri="{BB962C8B-B14F-4D97-AF65-F5344CB8AC3E}">
        <p14:creationId xmlns:p14="http://schemas.microsoft.com/office/powerpoint/2010/main" val="131291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EDBE-9976-AB46-ADA8-B9B58103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Buying a 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968D1-9989-404C-A91E-F6DFF76D2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setup: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Choice</a:t>
            </a:r>
            <a:r>
              <a:rPr lang="en-US" b="1" dirty="0"/>
              <a:t> between 2 cars (C</a:t>
            </a:r>
            <a:r>
              <a:rPr lang="en-US" b="1" baseline="-25000" dirty="0"/>
              <a:t>1</a:t>
            </a:r>
            <a:r>
              <a:rPr lang="en-US" b="1" dirty="0"/>
              <a:t> and C</a:t>
            </a:r>
            <a:r>
              <a:rPr lang="en-US" b="1" baseline="-25000" dirty="0"/>
              <a:t>2</a:t>
            </a:r>
            <a:r>
              <a:rPr lang="en-US" b="1" dirty="0"/>
              <a:t>), which can each be good (+) or bad (-)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tests for each car that cost $$:  (T</a:t>
            </a:r>
            <a:r>
              <a:rPr lang="en-US" baseline="-25000" dirty="0"/>
              <a:t>1</a:t>
            </a:r>
            <a:r>
              <a:rPr lang="en-US" dirty="0"/>
              <a:t> : $50, T</a:t>
            </a:r>
            <a:r>
              <a:rPr lang="en-US" baseline="-25000" dirty="0"/>
              <a:t>2</a:t>
            </a:r>
            <a:r>
              <a:rPr lang="en-US" dirty="0"/>
              <a:t>: $20)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 costs $500 below </a:t>
            </a:r>
            <a:r>
              <a:rPr lang="en-US" dirty="0" err="1"/>
              <a:t>m.v</a:t>
            </a:r>
            <a:r>
              <a:rPr lang="en-US" dirty="0"/>
              <a:t>., but if it’s bad quality, must be repaired for $700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baseline="-25000" dirty="0"/>
              <a:t>2</a:t>
            </a:r>
            <a:r>
              <a:rPr lang="en-US" dirty="0"/>
              <a:t> costs $250 below </a:t>
            </a:r>
            <a:r>
              <a:rPr lang="en-US" dirty="0" err="1"/>
              <a:t>m.v</a:t>
            </a:r>
            <a:r>
              <a:rPr lang="en-US" dirty="0"/>
              <a:t>., but if it’s bad quality, must be repaired for $150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buy exactly one car and can perform at most one test before buying.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FF680-8BC4-1441-B138-30E0328C4CFC}"/>
              </a:ext>
            </a:extLst>
          </p:cNvPr>
          <p:cNvSpPr txBox="1"/>
          <p:nvPr/>
        </p:nvSpPr>
        <p:spPr>
          <a:xfrm>
            <a:off x="7404848" y="831469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P(C</a:t>
            </a:r>
            <a:r>
              <a:rPr lang="en-US" b="1" baseline="-25000" dirty="0"/>
              <a:t>1</a:t>
            </a:r>
            <a:r>
              <a:rPr lang="en-US" b="1" dirty="0"/>
              <a:t> = +) = 0.7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98CF8-871D-6144-ACE9-A0C872CC864C}"/>
              </a:ext>
            </a:extLst>
          </p:cNvPr>
          <p:cNvSpPr txBox="1"/>
          <p:nvPr/>
        </p:nvSpPr>
        <p:spPr>
          <a:xfrm>
            <a:off x="9592702" y="831469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P(C</a:t>
            </a:r>
            <a:r>
              <a:rPr lang="en-US" b="1" baseline="-25000" dirty="0"/>
              <a:t>2</a:t>
            </a:r>
            <a:r>
              <a:rPr lang="en-US" b="1" dirty="0"/>
              <a:t> = +) = 0.8</a:t>
            </a:r>
          </a:p>
        </p:txBody>
      </p:sp>
    </p:spTree>
    <p:extLst>
      <p:ext uri="{BB962C8B-B14F-4D97-AF65-F5344CB8AC3E}">
        <p14:creationId xmlns:p14="http://schemas.microsoft.com/office/powerpoint/2010/main" val="553039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EDBE-9976-AB46-ADA8-B9B58103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Buying a 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968D1-9989-404C-A91E-F6DFF76D2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setup: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Choice</a:t>
            </a:r>
            <a:r>
              <a:rPr lang="en-US" dirty="0"/>
              <a:t> between 2 cars (C</a:t>
            </a:r>
            <a:r>
              <a:rPr lang="en-US" baseline="-25000" dirty="0"/>
              <a:t>1</a:t>
            </a:r>
            <a:r>
              <a:rPr lang="en-US" dirty="0"/>
              <a:t> and C</a:t>
            </a:r>
            <a:r>
              <a:rPr lang="en-US" baseline="-25000" dirty="0"/>
              <a:t>2</a:t>
            </a:r>
            <a:r>
              <a:rPr lang="en-US" dirty="0"/>
              <a:t>), which can each be good (+) or bad (-)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One test for each car that cost $$:  (T</a:t>
            </a:r>
            <a:r>
              <a:rPr lang="en-US" b="1" baseline="-25000" dirty="0"/>
              <a:t>1 </a:t>
            </a:r>
            <a:r>
              <a:rPr lang="en-US" b="1" dirty="0"/>
              <a:t>: $50, T</a:t>
            </a:r>
            <a:r>
              <a:rPr lang="en-US" b="1" baseline="-25000" dirty="0"/>
              <a:t>2</a:t>
            </a:r>
            <a:r>
              <a:rPr lang="en-US" b="1" dirty="0"/>
              <a:t>: $20)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 costs $500 below </a:t>
            </a:r>
            <a:r>
              <a:rPr lang="en-US" dirty="0" err="1"/>
              <a:t>m.v</a:t>
            </a:r>
            <a:r>
              <a:rPr lang="en-US" dirty="0"/>
              <a:t>., but if it’s bad quality, must be repaired for $700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baseline="-25000" dirty="0"/>
              <a:t>2</a:t>
            </a:r>
            <a:r>
              <a:rPr lang="en-US" dirty="0"/>
              <a:t> costs $250 below </a:t>
            </a:r>
            <a:r>
              <a:rPr lang="en-US" dirty="0" err="1"/>
              <a:t>m.v</a:t>
            </a:r>
            <a:r>
              <a:rPr lang="en-US" dirty="0"/>
              <a:t>., but if it’s bad quality, must be repaired for $150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buy exactly one car and can perform at most one test before buying.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FF680-8BC4-1441-B138-30E0328C4CFC}"/>
              </a:ext>
            </a:extLst>
          </p:cNvPr>
          <p:cNvSpPr txBox="1"/>
          <p:nvPr/>
        </p:nvSpPr>
        <p:spPr>
          <a:xfrm>
            <a:off x="7404848" y="831469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P(C</a:t>
            </a:r>
            <a:r>
              <a:rPr lang="en-US" b="1" baseline="-25000" dirty="0"/>
              <a:t>1</a:t>
            </a:r>
            <a:r>
              <a:rPr lang="en-US" b="1" dirty="0"/>
              <a:t> = +) = 0.7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98CF8-871D-6144-ACE9-A0C872CC864C}"/>
              </a:ext>
            </a:extLst>
          </p:cNvPr>
          <p:cNvSpPr txBox="1"/>
          <p:nvPr/>
        </p:nvSpPr>
        <p:spPr>
          <a:xfrm>
            <a:off x="9592702" y="831469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P(C</a:t>
            </a:r>
            <a:r>
              <a:rPr lang="en-US" b="1" baseline="-25000" dirty="0"/>
              <a:t>2</a:t>
            </a:r>
            <a:r>
              <a:rPr lang="en-US" b="1" dirty="0"/>
              <a:t> = +) = 0.8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76DD6-C8C9-F24C-9318-F45A6195D412}"/>
              </a:ext>
            </a:extLst>
          </p:cNvPr>
          <p:cNvSpPr txBox="1"/>
          <p:nvPr/>
        </p:nvSpPr>
        <p:spPr>
          <a:xfrm>
            <a:off x="6729983" y="1670503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P(T</a:t>
            </a:r>
            <a:r>
              <a:rPr lang="en-US" b="1" baseline="-25000" dirty="0"/>
              <a:t>1</a:t>
            </a:r>
            <a:r>
              <a:rPr lang="en-US" b="1" dirty="0"/>
              <a:t> = + | C</a:t>
            </a:r>
            <a:r>
              <a:rPr lang="en-US" b="1" baseline="-25000" dirty="0"/>
              <a:t>1</a:t>
            </a:r>
            <a:r>
              <a:rPr lang="en-US" b="1" dirty="0"/>
              <a:t> = +) = 0.8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1BAE5-D473-A540-8BFE-6565EBD90C99}"/>
              </a:ext>
            </a:extLst>
          </p:cNvPr>
          <p:cNvSpPr txBox="1"/>
          <p:nvPr/>
        </p:nvSpPr>
        <p:spPr>
          <a:xfrm>
            <a:off x="9236033" y="1670503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P(T</a:t>
            </a:r>
            <a:r>
              <a:rPr lang="en-US" b="1" baseline="-25000" dirty="0"/>
              <a:t>1</a:t>
            </a:r>
            <a:r>
              <a:rPr lang="en-US" b="1" dirty="0"/>
              <a:t> = - | C</a:t>
            </a:r>
            <a:r>
              <a:rPr lang="en-US" b="1" baseline="-25000" dirty="0"/>
              <a:t>1</a:t>
            </a:r>
            <a:r>
              <a:rPr lang="en-US" b="1" dirty="0"/>
              <a:t> = -) = 0.65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30AC2-110B-E942-9308-34A6D2F80C32}"/>
              </a:ext>
            </a:extLst>
          </p:cNvPr>
          <p:cNvSpPr txBox="1"/>
          <p:nvPr/>
        </p:nvSpPr>
        <p:spPr>
          <a:xfrm>
            <a:off x="6729983" y="2093193"/>
            <a:ext cx="244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P(T</a:t>
            </a:r>
            <a:r>
              <a:rPr lang="en-US" b="1" baseline="-25000" dirty="0"/>
              <a:t>2</a:t>
            </a:r>
            <a:r>
              <a:rPr lang="en-US" b="1" dirty="0"/>
              <a:t> = + | C</a:t>
            </a:r>
            <a:r>
              <a:rPr lang="en-US" b="1" baseline="-25000" dirty="0"/>
              <a:t>2</a:t>
            </a:r>
            <a:r>
              <a:rPr lang="en-US" b="1" dirty="0"/>
              <a:t> = +) = 0.75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1B8F4-32B8-7D4A-9A24-D2E04629C377}"/>
              </a:ext>
            </a:extLst>
          </p:cNvPr>
          <p:cNvSpPr txBox="1"/>
          <p:nvPr/>
        </p:nvSpPr>
        <p:spPr>
          <a:xfrm>
            <a:off x="9236033" y="210730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P(T</a:t>
            </a:r>
            <a:r>
              <a:rPr lang="en-US" b="1" baseline="-25000" dirty="0"/>
              <a:t>2</a:t>
            </a:r>
            <a:r>
              <a:rPr lang="en-US" b="1" dirty="0"/>
              <a:t> = - | C</a:t>
            </a:r>
            <a:r>
              <a:rPr lang="en-US" b="1" baseline="-25000" dirty="0"/>
              <a:t>2</a:t>
            </a:r>
            <a:r>
              <a:rPr lang="en-US" b="1" dirty="0"/>
              <a:t> = -) = 0.7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EEAB0-1093-C642-A4A4-2427B9E2D156}"/>
              </a:ext>
            </a:extLst>
          </p:cNvPr>
          <p:cNvSpPr txBox="1"/>
          <p:nvPr/>
        </p:nvSpPr>
        <p:spPr>
          <a:xfrm>
            <a:off x="804439" y="6273975"/>
            <a:ext cx="1111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What are the expected costs of C</a:t>
            </a:r>
            <a:r>
              <a:rPr lang="en-US" baseline="-25000" dirty="0">
                <a:highlight>
                  <a:srgbClr val="FFFF00"/>
                </a:highlight>
              </a:rPr>
              <a:t>1</a:t>
            </a:r>
            <a:r>
              <a:rPr lang="en-US" dirty="0">
                <a:highlight>
                  <a:srgbClr val="FFFF00"/>
                </a:highlight>
              </a:rPr>
              <a:t> and C</a:t>
            </a:r>
            <a:r>
              <a:rPr lang="en-US" baseline="-25000" dirty="0">
                <a:highlight>
                  <a:srgbClr val="FFFF00"/>
                </a:highlight>
              </a:rPr>
              <a:t>2</a:t>
            </a:r>
            <a:r>
              <a:rPr lang="en-US" dirty="0">
                <a:highlight>
                  <a:srgbClr val="FFFF00"/>
                </a:highlight>
              </a:rPr>
              <a:t> assuming you run no tests? (Board 1)</a:t>
            </a:r>
          </a:p>
        </p:txBody>
      </p:sp>
    </p:spTree>
    <p:extLst>
      <p:ext uri="{BB962C8B-B14F-4D97-AF65-F5344CB8AC3E}">
        <p14:creationId xmlns:p14="http://schemas.microsoft.com/office/powerpoint/2010/main" val="83443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8F016C-7DA2-8746-9A5F-632FE29803EC}"/>
              </a:ext>
            </a:extLst>
          </p:cNvPr>
          <p:cNvSpPr/>
          <p:nvPr/>
        </p:nvSpPr>
        <p:spPr>
          <a:xfrm>
            <a:off x="0" y="-143435"/>
            <a:ext cx="12478871" cy="74048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5E04A0C-00F2-7A4D-97C2-DC5BC7DC1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996" y="814037"/>
            <a:ext cx="11288007" cy="5532974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5E9A87-457F-D641-B58D-FB060D5682A7}"/>
              </a:ext>
            </a:extLst>
          </p:cNvPr>
          <p:cNvSpPr/>
          <p:nvPr/>
        </p:nvSpPr>
        <p:spPr>
          <a:xfrm>
            <a:off x="451996" y="1065051"/>
            <a:ext cx="4084145" cy="553297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0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8F016C-7DA2-8746-9A5F-632FE29803EC}"/>
              </a:ext>
            </a:extLst>
          </p:cNvPr>
          <p:cNvSpPr/>
          <p:nvPr/>
        </p:nvSpPr>
        <p:spPr>
          <a:xfrm>
            <a:off x="0" y="-143435"/>
            <a:ext cx="12478871" cy="74048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E1A21C3-E570-094C-A92C-FADA9617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51" y="699247"/>
            <a:ext cx="9848420" cy="53880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FE0F4F-EFBB-444C-88D5-9AC66A52F1D9}"/>
              </a:ext>
            </a:extLst>
          </p:cNvPr>
          <p:cNvSpPr txBox="1"/>
          <p:nvPr/>
        </p:nvSpPr>
        <p:spPr>
          <a:xfrm>
            <a:off x="804439" y="6273975"/>
            <a:ext cx="1111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What is the expected cost of buying C</a:t>
            </a:r>
            <a:r>
              <a:rPr lang="en-US" baseline="-25000" dirty="0">
                <a:highlight>
                  <a:srgbClr val="FFFF00"/>
                </a:highlight>
              </a:rPr>
              <a:t>1</a:t>
            </a:r>
            <a:r>
              <a:rPr lang="en-US" dirty="0">
                <a:highlight>
                  <a:srgbClr val="FFFF00"/>
                </a:highlight>
              </a:rPr>
              <a:t> and C</a:t>
            </a:r>
            <a:r>
              <a:rPr lang="en-US" baseline="-25000" dirty="0">
                <a:highlight>
                  <a:srgbClr val="FFFF00"/>
                </a:highlight>
              </a:rPr>
              <a:t>2</a:t>
            </a:r>
            <a:r>
              <a:rPr lang="en-US" dirty="0">
                <a:highlight>
                  <a:srgbClr val="FFFF00"/>
                </a:highlight>
              </a:rPr>
              <a:t> assuming you run T</a:t>
            </a:r>
            <a:r>
              <a:rPr lang="en-US" baseline="-25000" dirty="0">
                <a:highlight>
                  <a:srgbClr val="FFFF00"/>
                </a:highlight>
              </a:rPr>
              <a:t>1 </a:t>
            </a:r>
            <a:r>
              <a:rPr lang="en-US" i="1" dirty="0">
                <a:highlight>
                  <a:srgbClr val="FFFF00"/>
                </a:highlight>
              </a:rPr>
              <a:t>on C</a:t>
            </a:r>
            <a:r>
              <a:rPr lang="en-US" i="1" baseline="-25000" dirty="0">
                <a:highlight>
                  <a:srgbClr val="FFFF00"/>
                </a:highlight>
              </a:rPr>
              <a:t>1</a:t>
            </a:r>
            <a:r>
              <a:rPr lang="en-US" i="1" dirty="0">
                <a:highlight>
                  <a:srgbClr val="FFFF00"/>
                </a:highlight>
              </a:rPr>
              <a:t>?</a:t>
            </a:r>
            <a:r>
              <a:rPr lang="en-US" dirty="0">
                <a:highlight>
                  <a:srgbClr val="FFFF00"/>
                </a:highlight>
              </a:rPr>
              <a:t> </a:t>
            </a:r>
          </a:p>
          <a:p>
            <a:r>
              <a:rPr lang="en-US" dirty="0">
                <a:highlight>
                  <a:srgbClr val="FFFF00"/>
                </a:highlight>
              </a:rPr>
              <a:t>Set up decision between T</a:t>
            </a:r>
            <a:r>
              <a:rPr lang="en-US" baseline="-25000" dirty="0">
                <a:highlight>
                  <a:srgbClr val="FFFF00"/>
                </a:highlight>
              </a:rPr>
              <a:t>1</a:t>
            </a:r>
            <a:r>
              <a:rPr lang="en-US" dirty="0">
                <a:highlight>
                  <a:srgbClr val="FFFF00"/>
                </a:highlight>
              </a:rPr>
              <a:t> and T</a:t>
            </a:r>
            <a:r>
              <a:rPr lang="en-US" baseline="-25000" dirty="0">
                <a:highlight>
                  <a:srgbClr val="FFFF00"/>
                </a:highlight>
              </a:rPr>
              <a:t>2</a:t>
            </a:r>
            <a:r>
              <a:rPr lang="en-US" dirty="0">
                <a:highlight>
                  <a:srgbClr val="FFFF00"/>
                </a:highlight>
              </a:rPr>
              <a:t> (Board 2)</a:t>
            </a:r>
          </a:p>
        </p:txBody>
      </p:sp>
    </p:spTree>
    <p:extLst>
      <p:ext uri="{BB962C8B-B14F-4D97-AF65-F5344CB8AC3E}">
        <p14:creationId xmlns:p14="http://schemas.microsoft.com/office/powerpoint/2010/main" val="3036442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Wrapping up reasoning under uncertain </a:t>
            </a:r>
            <a:r>
              <a:rPr lang="en-US" sz="2400" i="1" dirty="0"/>
              <a:t>state</a:t>
            </a:r>
            <a:r>
              <a:rPr lang="en-US" sz="2400" dirty="0"/>
              <a:t> today</a:t>
            </a:r>
          </a:p>
          <a:p>
            <a:r>
              <a:rPr lang="en-US" sz="2400" dirty="0"/>
              <a:t>Introduce taking actions in the presence of uncertainty. </a:t>
            </a:r>
          </a:p>
          <a:p>
            <a:r>
              <a:rPr lang="en-US" sz="2400" dirty="0"/>
              <a:t>Elementary decision theory </a:t>
            </a:r>
          </a:p>
          <a:p>
            <a:r>
              <a:rPr lang="en-US" sz="2400" dirty="0"/>
              <a:t>Elementary game theory (making decisions given a game) concepts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499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BB theory assignment out before next class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Update: bounties for real errors (will not be purposefully introducing errors)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Unlimited retries, soft deadline (recommended) before exam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Plan to wrap up this unit by Friday.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Next programming assignment out by the end of the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 next week (Wednesday or Friday, to give you time to study)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084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3F7D-CDE0-3E42-88FC-AC476F140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Context: single decision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ABC4-D300-F748-9E20-B5BF5390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agents (“players”)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Take the perspective of a single player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Make one decision, under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revisit game theory and search (e.g., minimax) after introducing reasoning over time</a:t>
            </a:r>
          </a:p>
        </p:txBody>
      </p:sp>
    </p:spTree>
    <p:extLst>
      <p:ext uri="{BB962C8B-B14F-4D97-AF65-F5344CB8AC3E}">
        <p14:creationId xmlns:p14="http://schemas.microsoft.com/office/powerpoint/2010/main" val="1693873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⊤,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/>
                      <m:t>⊮</m:t>
                    </m:r>
                  </m:oMath>
                </a14:m>
                <a:r>
                  <a:rPr lang="en-US" sz="2000" dirty="0"/>
                  <a:t>⊥,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a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 ∈ L(w),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¬𝜑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⊮ 𝜑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∧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and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∨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at least one of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or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="0" i="0" smtClean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whenever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K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E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Ki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C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 dirty="0"/>
                  <a:t> 1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E</m:t>
                    </m:r>
                    <m:r>
                      <a:rPr lang="en-US" sz="2000" i="1" baseline="-25000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nor/>
                      </m:rPr>
                      <a:rPr lang="en-US" sz="2000" baseline="30000"/>
                      <m:t>k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D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Recap: KT45</a:t>
            </a:r>
            <a:r>
              <a:rPr lang="en-US" i="1" baseline="30000" dirty="0"/>
              <a:t>n</a:t>
            </a:r>
            <a:r>
              <a:rPr lang="en-US" dirty="0"/>
              <a:t> syntax &amp; Semantics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/>
              <p:nvPr/>
            </p:nvSpPr>
            <p:spPr>
              <a:xfrm>
                <a:off x="6187253" y="817315"/>
                <a:ext cx="67218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⊤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⊥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253" y="817315"/>
                <a:ext cx="6721830" cy="646331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5B859CB-FEEE-714B-ACE4-90B9E4767C4D}"/>
              </a:ext>
            </a:extLst>
          </p:cNvPr>
          <p:cNvCxnSpPr>
            <a:cxnSpLocks/>
            <a:stCxn id="67" idx="4"/>
            <a:endCxn id="45" idx="3"/>
          </p:cNvCxnSpPr>
          <p:nvPr/>
        </p:nvCxnSpPr>
        <p:spPr>
          <a:xfrm rot="5400000" flipH="1" flipV="1">
            <a:off x="9610382" y="4059082"/>
            <a:ext cx="424821" cy="3115798"/>
          </a:xfrm>
          <a:prstGeom prst="curvedConnector3">
            <a:avLst>
              <a:gd name="adj1" fmla="val -167097"/>
            </a:avLst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8025C-5BB0-C641-8522-E729026BA127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8609667" y="5514598"/>
            <a:ext cx="991266" cy="49577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BC99868-233C-3649-B5B4-8A3D11A97744}"/>
              </a:ext>
            </a:extLst>
          </p:cNvPr>
          <p:cNvSpPr txBox="1"/>
          <p:nvPr/>
        </p:nvSpPr>
        <p:spPr>
          <a:xfrm>
            <a:off x="9303370" y="3728270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D727F4-42E9-A44D-91A4-1026B3C80F4B}"/>
              </a:ext>
            </a:extLst>
          </p:cNvPr>
          <p:cNvSpPr txBox="1"/>
          <p:nvPr/>
        </p:nvSpPr>
        <p:spPr>
          <a:xfrm>
            <a:off x="10562570" y="280385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F434A1-B4AC-D34F-9107-C9CB62F9F98E}"/>
              </a:ext>
            </a:extLst>
          </p:cNvPr>
          <p:cNvSpPr txBox="1"/>
          <p:nvPr/>
        </p:nvSpPr>
        <p:spPr>
          <a:xfrm>
            <a:off x="8760185" y="512268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32C61-E726-4445-AE98-236FB507B3BB}"/>
              </a:ext>
            </a:extLst>
          </p:cNvPr>
          <p:cNvSpPr txBox="1"/>
          <p:nvPr/>
        </p:nvSpPr>
        <p:spPr>
          <a:xfrm>
            <a:off x="8940410" y="266581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84677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951374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en-US" sz="2000" dirty="0"/>
                  <a:t>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sz="2000"/>
                      <m:t>⊩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000" b="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Recall: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⊩</m:t>
                    </m:r>
                  </m:oMath>
                </a14:m>
                <a:r>
                  <a:rPr lang="en-US" dirty="0"/>
                  <a:t> K</a:t>
                </a:r>
                <a:r>
                  <a:rPr lang="en-US" baseline="-25000" dirty="0"/>
                  <a:t>i</a:t>
                </a:r>
                <a:r>
                  <a:rPr lang="en-US" dirty="0"/>
                  <a:t> 𝜑  </a:t>
                </a:r>
                <a:r>
                  <a:rPr lang="en-US" dirty="0" err="1"/>
                  <a:t>iff</a:t>
                </a:r>
                <a:r>
                  <a:rPr lang="en-US" dirty="0"/>
                  <a:t> ∀ w’ ∈ W (R</a:t>
                </a:r>
                <a:r>
                  <a:rPr lang="en-US" baseline="-25000" dirty="0"/>
                  <a:t>i</a:t>
                </a:r>
                <a:r>
                  <a:rPr lang="en-US" dirty="0"/>
                  <a:t>(w, w’)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⊩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For each w in R</a:t>
                </a:r>
                <a:r>
                  <a:rPr lang="en-US" baseline="-25000" dirty="0"/>
                  <a:t>1</a:t>
                </a:r>
                <a:r>
                  <a:rPr lang="en-US" dirty="0"/>
                  <a:t>(w</a:t>
                </a:r>
                <a:r>
                  <a:rPr lang="en-US" baseline="-25000" dirty="0"/>
                  <a:t>3</a:t>
                </a:r>
                <a:r>
                  <a:rPr lang="en-US" dirty="0"/>
                  <a:t>, w), does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⊩ </m:t>
                    </m:r>
                    <m:r>
                      <m:rPr>
                        <m:nor/>
                      </m:rPr>
                      <a:rPr lang="en-US" b="0" i="1" smtClean="0"/>
                      <m:t>p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10287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First world to check: w</a:t>
                </a:r>
                <a:r>
                  <a:rPr lang="en-US" baseline="-25000" dirty="0"/>
                  <a:t>3</a:t>
                </a:r>
                <a:r>
                  <a:rPr lang="en-US" dirty="0"/>
                  <a:t> (by axiom T)</a:t>
                </a:r>
              </a:p>
              <a:p>
                <a:pPr marL="10287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⊮</m:t>
                    </m:r>
                    <m:r>
                      <m:rPr>
                        <m:nor/>
                      </m:rPr>
                      <a:rPr lang="en-US" b="0" i="1" dirty="0" smtClean="0"/>
                      <m:t> </m:t>
                    </m:r>
                    <m:r>
                      <m:rPr>
                        <m:nor/>
                      </m:rPr>
                      <a:rPr lang="en-US" b="0" i="1" dirty="0" smtClean="0"/>
                      <m:t>p</m:t>
                    </m:r>
                  </m:oMath>
                </a14:m>
                <a:endParaRPr lang="en-US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sz="2000"/>
                      <m:t>⊩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000" dirty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sz="1600"/>
                      <m:t>⊩</m:t>
                    </m:r>
                  </m:oMath>
                </a14:m>
                <a:r>
                  <a:rPr lang="en-US" sz="1600" dirty="0"/>
                  <a:t> p?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1600"/>
                      <m:t>⊩</m:t>
                    </m:r>
                  </m:oMath>
                </a14:m>
                <a:r>
                  <a:rPr lang="en-US" sz="1600" dirty="0"/>
                  <a:t> p?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sz="2000"/>
                      <m:t>⊩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00000"/>
                  </a:lnSpc>
                </a:pPr>
                <a:endParaRPr lang="en-US" sz="1600" dirty="0"/>
              </a:p>
              <a:p>
                <a:pPr lvl="1" indent="0">
                  <a:lnSpc>
                    <a:spcPct val="100000"/>
                  </a:lnSpc>
                  <a:buNone/>
                </a:pPr>
                <a:endParaRPr lang="en-US" b="0" i="1" dirty="0"/>
              </a:p>
              <a:p>
                <a:pPr marL="10287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2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951374"/>
                <a:ext cx="7461566" cy="4107790"/>
              </a:xfrm>
              <a:blipFill>
                <a:blip r:embed="rId3"/>
                <a:stretch>
                  <a:fillRect l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Recap: Evaluating formulas in KT45</a:t>
            </a:r>
            <a:r>
              <a:rPr lang="en-US" i="1" baseline="30000" dirty="0"/>
              <a:t>n</a:t>
            </a:r>
            <a:r>
              <a:rPr lang="en-US" dirty="0"/>
              <a:t> 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5B859CB-FEEE-714B-ACE4-90B9E4767C4D}"/>
              </a:ext>
            </a:extLst>
          </p:cNvPr>
          <p:cNvCxnSpPr>
            <a:cxnSpLocks/>
            <a:stCxn id="67" idx="4"/>
            <a:endCxn id="45" idx="3"/>
          </p:cNvCxnSpPr>
          <p:nvPr/>
        </p:nvCxnSpPr>
        <p:spPr>
          <a:xfrm rot="5400000" flipH="1" flipV="1">
            <a:off x="9610382" y="4059082"/>
            <a:ext cx="424821" cy="3115798"/>
          </a:xfrm>
          <a:prstGeom prst="curvedConnector3">
            <a:avLst>
              <a:gd name="adj1" fmla="val -167097"/>
            </a:avLst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8025C-5BB0-C641-8522-E729026BA127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8609667" y="5514598"/>
            <a:ext cx="991266" cy="49577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BC99868-233C-3649-B5B4-8A3D11A97744}"/>
              </a:ext>
            </a:extLst>
          </p:cNvPr>
          <p:cNvSpPr txBox="1"/>
          <p:nvPr/>
        </p:nvSpPr>
        <p:spPr>
          <a:xfrm>
            <a:off x="9303370" y="3728270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D727F4-42E9-A44D-91A4-1026B3C80F4B}"/>
              </a:ext>
            </a:extLst>
          </p:cNvPr>
          <p:cNvSpPr txBox="1"/>
          <p:nvPr/>
        </p:nvSpPr>
        <p:spPr>
          <a:xfrm>
            <a:off x="10562570" y="280385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F434A1-B4AC-D34F-9107-C9CB62F9F98E}"/>
              </a:ext>
            </a:extLst>
          </p:cNvPr>
          <p:cNvSpPr txBox="1"/>
          <p:nvPr/>
        </p:nvSpPr>
        <p:spPr>
          <a:xfrm>
            <a:off x="8760185" y="512268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32C61-E726-4445-AE98-236FB507B3BB}"/>
              </a:ext>
            </a:extLst>
          </p:cNvPr>
          <p:cNvSpPr txBox="1"/>
          <p:nvPr/>
        </p:nvSpPr>
        <p:spPr>
          <a:xfrm>
            <a:off x="8940410" y="266581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636525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000" dirty="0"/>
                  <a:t>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sz="2000"/>
                      <m:t>⊩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0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Recall: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⊩</m:t>
                    </m:r>
                  </m:oMath>
                </a14:m>
                <a:r>
                  <a:rPr lang="en-US" dirty="0"/>
                  <a:t> K</a:t>
                </a:r>
                <a:r>
                  <a:rPr lang="en-US" baseline="-25000" dirty="0"/>
                  <a:t>i</a:t>
                </a:r>
                <a:r>
                  <a:rPr lang="en-US" dirty="0"/>
                  <a:t> 𝜑  </a:t>
                </a:r>
                <a:r>
                  <a:rPr lang="en-US" dirty="0" err="1"/>
                  <a:t>iff</a:t>
                </a:r>
                <a:r>
                  <a:rPr lang="en-US" dirty="0"/>
                  <a:t> ∀ w’ ∈ W (R</a:t>
                </a:r>
                <a:r>
                  <a:rPr lang="en-US" baseline="-25000" dirty="0"/>
                  <a:t>i</a:t>
                </a:r>
                <a:r>
                  <a:rPr lang="en-US" dirty="0"/>
                  <a:t>(w, w’)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⊩ 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For each w in R</a:t>
                </a:r>
                <a:r>
                  <a:rPr lang="en-US" baseline="-25000" dirty="0"/>
                  <a:t>1</a:t>
                </a:r>
                <a:r>
                  <a:rPr lang="en-US" dirty="0"/>
                  <a:t>(w</a:t>
                </a:r>
                <a:r>
                  <a:rPr lang="en-US" baseline="-25000" dirty="0"/>
                  <a:t>3</a:t>
                </a:r>
                <a:r>
                  <a:rPr lang="en-US" dirty="0"/>
                  <a:t>, w), does w</a:t>
                </a:r>
                <a:r>
                  <a:rPr lang="en-US" baseline="-25000" dirty="0"/>
                  <a:t>3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⊩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i="1"/>
                      <m:t>p</m:t>
                    </m:r>
                  </m:oMath>
                </a14:m>
                <a:r>
                  <a:rPr lang="en-US" dirty="0"/>
                  <a:t>? </a:t>
                </a:r>
              </a:p>
              <a:p>
                <a:pPr marL="10287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/>
                      <m:t>⊩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p</m:t>
                    </m:r>
                    <m:r>
                      <m:rPr>
                        <m:nor/>
                      </m:rPr>
                      <a:rPr lang="en-US" dirty="0"/>
                      <m:t>?</m:t>
                    </m:r>
                  </m:oMath>
                </a14:m>
                <a:endParaRPr lang="en-US" dirty="0"/>
              </a:p>
              <a:p>
                <a:pPr marL="10287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/>
                      <m:t>⊩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p</m:t>
                    </m:r>
                    <m:r>
                      <m:rPr>
                        <m:nor/>
                      </m:rPr>
                      <a:rPr lang="en-US" dirty="0"/>
                      <m:t>?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sz="2000" dirty="0"/>
                  <a:t>Agent 1 doesn’t know if agent 2 knows p.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 l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Recap: Evaluating formulas in KT45</a:t>
            </a:r>
            <a:r>
              <a:rPr lang="en-US" i="1" baseline="30000" dirty="0"/>
              <a:t>n</a:t>
            </a:r>
            <a:r>
              <a:rPr lang="en-US" dirty="0"/>
              <a:t> 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5B859CB-FEEE-714B-ACE4-90B9E4767C4D}"/>
              </a:ext>
            </a:extLst>
          </p:cNvPr>
          <p:cNvCxnSpPr>
            <a:cxnSpLocks/>
            <a:stCxn id="67" idx="4"/>
            <a:endCxn id="45" idx="3"/>
          </p:cNvCxnSpPr>
          <p:nvPr/>
        </p:nvCxnSpPr>
        <p:spPr>
          <a:xfrm rot="5400000" flipH="1" flipV="1">
            <a:off x="9610382" y="4059082"/>
            <a:ext cx="424821" cy="3115798"/>
          </a:xfrm>
          <a:prstGeom prst="curvedConnector3">
            <a:avLst>
              <a:gd name="adj1" fmla="val -167097"/>
            </a:avLst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8025C-5BB0-C641-8522-E729026BA127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8609667" y="5514598"/>
            <a:ext cx="991266" cy="49577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BC99868-233C-3649-B5B4-8A3D11A97744}"/>
              </a:ext>
            </a:extLst>
          </p:cNvPr>
          <p:cNvSpPr txBox="1"/>
          <p:nvPr/>
        </p:nvSpPr>
        <p:spPr>
          <a:xfrm>
            <a:off x="9303370" y="3728270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D727F4-42E9-A44D-91A4-1026B3C80F4B}"/>
              </a:ext>
            </a:extLst>
          </p:cNvPr>
          <p:cNvSpPr txBox="1"/>
          <p:nvPr/>
        </p:nvSpPr>
        <p:spPr>
          <a:xfrm>
            <a:off x="10562570" y="280385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F434A1-B4AC-D34F-9107-C9CB62F9F98E}"/>
              </a:ext>
            </a:extLst>
          </p:cNvPr>
          <p:cNvSpPr txBox="1"/>
          <p:nvPr/>
        </p:nvSpPr>
        <p:spPr>
          <a:xfrm>
            <a:off x="8760185" y="512268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32C61-E726-4445-AE98-236FB507B3BB}"/>
              </a:ext>
            </a:extLst>
          </p:cNvPr>
          <p:cNvSpPr txBox="1"/>
          <p:nvPr/>
        </p:nvSpPr>
        <p:spPr>
          <a:xfrm>
            <a:off x="8940410" y="266581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20330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000" dirty="0"/>
                  <a:t>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sz="2000"/>
                      <m:t>⊩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0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Recall: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⊩</m:t>
                    </m:r>
                  </m:oMath>
                </a14:m>
                <a:r>
                  <a:rPr lang="en-US" dirty="0"/>
                  <a:t> K</a:t>
                </a:r>
                <a:r>
                  <a:rPr lang="en-US" baseline="-25000" dirty="0"/>
                  <a:t>i</a:t>
                </a:r>
                <a:r>
                  <a:rPr lang="en-US" dirty="0"/>
                  <a:t> 𝜑  </a:t>
                </a:r>
                <a:r>
                  <a:rPr lang="en-US" dirty="0" err="1"/>
                  <a:t>iff</a:t>
                </a:r>
                <a:r>
                  <a:rPr lang="en-US" dirty="0"/>
                  <a:t> ∀ w’ ∈ W (R</a:t>
                </a:r>
                <a:r>
                  <a:rPr lang="en-US" baseline="-25000" dirty="0"/>
                  <a:t>i</a:t>
                </a:r>
                <a:r>
                  <a:rPr lang="en-US" dirty="0"/>
                  <a:t>(w, w’)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⊩ 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For each w in R</a:t>
                </a:r>
                <a:r>
                  <a:rPr lang="en-US" baseline="-25000" dirty="0"/>
                  <a:t>2</a:t>
                </a:r>
                <a:r>
                  <a:rPr lang="en-US" dirty="0"/>
                  <a:t>(w</a:t>
                </a:r>
                <a:r>
                  <a:rPr lang="en-US" baseline="-25000" dirty="0"/>
                  <a:t>3</a:t>
                </a:r>
                <a:r>
                  <a:rPr lang="en-US" dirty="0"/>
                  <a:t>, w), does w</a:t>
                </a:r>
                <a:r>
                  <a:rPr lang="en-US" baseline="-25000" dirty="0"/>
                  <a:t>3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⊩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i="1"/>
                      <m:t>p</m:t>
                    </m:r>
                  </m:oMath>
                </a14:m>
                <a:r>
                  <a:rPr lang="en-US" dirty="0"/>
                  <a:t>? </a:t>
                </a:r>
              </a:p>
              <a:p>
                <a:pPr marL="10287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/>
                      <m:t>⊩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p</m:t>
                    </m:r>
                    <m:r>
                      <m:rPr>
                        <m:nor/>
                      </m:rPr>
                      <a:rPr lang="en-US" dirty="0"/>
                      <m:t>?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sz="2000" dirty="0"/>
                  <a:t>Agent 2 doesn’t know if agent 1 knows p.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 l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Recap: Evaluating formulas in KT45</a:t>
            </a:r>
            <a:r>
              <a:rPr lang="en-US" i="1" baseline="30000" dirty="0"/>
              <a:t>n</a:t>
            </a:r>
            <a:r>
              <a:rPr lang="en-US" dirty="0"/>
              <a:t> 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5B859CB-FEEE-714B-ACE4-90B9E4767C4D}"/>
              </a:ext>
            </a:extLst>
          </p:cNvPr>
          <p:cNvCxnSpPr>
            <a:cxnSpLocks/>
            <a:stCxn id="67" idx="4"/>
            <a:endCxn id="45" idx="3"/>
          </p:cNvCxnSpPr>
          <p:nvPr/>
        </p:nvCxnSpPr>
        <p:spPr>
          <a:xfrm rot="5400000" flipH="1" flipV="1">
            <a:off x="9610382" y="4059082"/>
            <a:ext cx="424821" cy="3115798"/>
          </a:xfrm>
          <a:prstGeom prst="curvedConnector3">
            <a:avLst>
              <a:gd name="adj1" fmla="val -167097"/>
            </a:avLst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8025C-5BB0-C641-8522-E729026BA127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8609667" y="5514598"/>
            <a:ext cx="991266" cy="49577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BC99868-233C-3649-B5B4-8A3D11A97744}"/>
              </a:ext>
            </a:extLst>
          </p:cNvPr>
          <p:cNvSpPr txBox="1"/>
          <p:nvPr/>
        </p:nvSpPr>
        <p:spPr>
          <a:xfrm>
            <a:off x="9303370" y="3728270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D727F4-42E9-A44D-91A4-1026B3C80F4B}"/>
              </a:ext>
            </a:extLst>
          </p:cNvPr>
          <p:cNvSpPr txBox="1"/>
          <p:nvPr/>
        </p:nvSpPr>
        <p:spPr>
          <a:xfrm>
            <a:off x="10562570" y="280385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F434A1-B4AC-D34F-9107-C9CB62F9F98E}"/>
              </a:ext>
            </a:extLst>
          </p:cNvPr>
          <p:cNvSpPr txBox="1"/>
          <p:nvPr/>
        </p:nvSpPr>
        <p:spPr>
          <a:xfrm>
            <a:off x="8760185" y="512268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32C61-E726-4445-AE98-236FB507B3BB}"/>
              </a:ext>
            </a:extLst>
          </p:cNvPr>
          <p:cNvSpPr txBox="1"/>
          <p:nvPr/>
        </p:nvSpPr>
        <p:spPr>
          <a:xfrm>
            <a:off x="8940410" y="266581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971990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000" dirty="0"/>
                  <a:t>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sz="2000"/>
                      <m:t>⊩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0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Recall: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⊩</m:t>
                    </m:r>
                  </m:oMath>
                </a14:m>
                <a:r>
                  <a:rPr lang="en-US" dirty="0"/>
                  <a:t> K</a:t>
                </a:r>
                <a:r>
                  <a:rPr lang="en-US" baseline="-25000" dirty="0"/>
                  <a:t>i</a:t>
                </a:r>
                <a:r>
                  <a:rPr lang="en-US" dirty="0"/>
                  <a:t> 𝜑  </a:t>
                </a:r>
                <a:r>
                  <a:rPr lang="en-US" dirty="0" err="1"/>
                  <a:t>iff</a:t>
                </a:r>
                <a:r>
                  <a:rPr lang="en-US" dirty="0"/>
                  <a:t> ∀ w’ ∈ W (R</a:t>
                </a:r>
                <a:r>
                  <a:rPr lang="en-US" baseline="-25000" dirty="0"/>
                  <a:t>i</a:t>
                </a:r>
                <a:r>
                  <a:rPr lang="en-US" dirty="0"/>
                  <a:t>(w, w’)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⊩ 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For each w in R</a:t>
                </a:r>
                <a:r>
                  <a:rPr lang="en-US" baseline="-25000" dirty="0"/>
                  <a:t>3</a:t>
                </a:r>
                <a:r>
                  <a:rPr lang="en-US" dirty="0"/>
                  <a:t>(w</a:t>
                </a:r>
                <a:r>
                  <a:rPr lang="en-US" baseline="-25000" dirty="0"/>
                  <a:t>3</a:t>
                </a:r>
                <a:r>
                  <a:rPr lang="en-US" dirty="0"/>
                  <a:t>, w), does w</a:t>
                </a:r>
                <a:r>
                  <a:rPr lang="en-US" baseline="-25000" dirty="0"/>
                  <a:t>3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⊩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i="1"/>
                      <m:t>p</m:t>
                    </m:r>
                  </m:oMath>
                </a14:m>
                <a:r>
                  <a:rPr lang="en-US" dirty="0"/>
                  <a:t>? </a:t>
                </a:r>
              </a:p>
              <a:p>
                <a:pPr marL="10287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/>
                      <m:t>⊩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p</m:t>
                    </m:r>
                    <m:r>
                      <m:rPr>
                        <m:nor/>
                      </m:rPr>
                      <a:rPr lang="en-US" dirty="0"/>
                      <m:t>?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r>
                  <a:rPr lang="en-US" sz="2000" dirty="0"/>
                  <a:t>Agent 3 can’t access worlds 2 or 1, so it can only reason over world 3, where it knows that agent 2 knows </a:t>
                </a:r>
                <a:r>
                  <a:rPr lang="en-US" sz="2000" i="1" dirty="0"/>
                  <a:t>p</a:t>
                </a:r>
                <a:r>
                  <a:rPr lang="en-US" sz="2000" dirty="0"/>
                  <a:t>. </a:t>
                </a:r>
              </a:p>
              <a:p>
                <a:pPr marL="10287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14859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10287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2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 l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Recap: Evaluating formulas in KT45</a:t>
            </a:r>
            <a:r>
              <a:rPr lang="en-US" i="1" baseline="30000" dirty="0"/>
              <a:t>n</a:t>
            </a:r>
            <a:r>
              <a:rPr lang="en-US" dirty="0"/>
              <a:t> 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5B859CB-FEEE-714B-ACE4-90B9E4767C4D}"/>
              </a:ext>
            </a:extLst>
          </p:cNvPr>
          <p:cNvCxnSpPr>
            <a:cxnSpLocks/>
            <a:stCxn id="67" idx="4"/>
            <a:endCxn id="45" idx="3"/>
          </p:cNvCxnSpPr>
          <p:nvPr/>
        </p:nvCxnSpPr>
        <p:spPr>
          <a:xfrm rot="5400000" flipH="1" flipV="1">
            <a:off x="9610382" y="4059082"/>
            <a:ext cx="424821" cy="3115798"/>
          </a:xfrm>
          <a:prstGeom prst="curvedConnector3">
            <a:avLst>
              <a:gd name="adj1" fmla="val -167097"/>
            </a:avLst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8025C-5BB0-C641-8522-E729026BA127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8609667" y="5514598"/>
            <a:ext cx="991266" cy="49577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BC99868-233C-3649-B5B4-8A3D11A97744}"/>
              </a:ext>
            </a:extLst>
          </p:cNvPr>
          <p:cNvSpPr txBox="1"/>
          <p:nvPr/>
        </p:nvSpPr>
        <p:spPr>
          <a:xfrm>
            <a:off x="9303370" y="3728270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D727F4-42E9-A44D-91A4-1026B3C80F4B}"/>
              </a:ext>
            </a:extLst>
          </p:cNvPr>
          <p:cNvSpPr txBox="1"/>
          <p:nvPr/>
        </p:nvSpPr>
        <p:spPr>
          <a:xfrm>
            <a:off x="10562570" y="280385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F434A1-B4AC-D34F-9107-C9CB62F9F98E}"/>
              </a:ext>
            </a:extLst>
          </p:cNvPr>
          <p:cNvSpPr txBox="1"/>
          <p:nvPr/>
        </p:nvSpPr>
        <p:spPr>
          <a:xfrm>
            <a:off x="8760185" y="512268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32C61-E726-4445-AE98-236FB507B3BB}"/>
              </a:ext>
            </a:extLst>
          </p:cNvPr>
          <p:cNvSpPr txBox="1"/>
          <p:nvPr/>
        </p:nvSpPr>
        <p:spPr>
          <a:xfrm>
            <a:off x="8940410" y="266581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458452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20630</TotalTime>
  <Words>1581</Words>
  <Application>Microsoft Macintosh PowerPoint</Application>
  <PresentationFormat>Widescreen</PresentationFormat>
  <Paragraphs>226</Paragraphs>
  <Slides>19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Cambria Math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Agenda</vt:lpstr>
      <vt:lpstr>Logistics</vt:lpstr>
      <vt:lpstr>Context: single decision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Decision Theory </vt:lpstr>
      <vt:lpstr>Goal: Maximize expected utility</vt:lpstr>
      <vt:lpstr>Goal: Maximize expected utility</vt:lpstr>
      <vt:lpstr>Goal: Maximize expected utility</vt:lpstr>
      <vt:lpstr>Goal: Maximize expected utility</vt:lpstr>
      <vt:lpstr>Example: Buying a car</vt:lpstr>
      <vt:lpstr>Example: Buying a car</vt:lpstr>
      <vt:lpstr>Example: Buying a car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134</cp:revision>
  <cp:lastPrinted>2022-03-25T11:06:44Z</cp:lastPrinted>
  <dcterms:created xsi:type="dcterms:W3CDTF">2021-08-30T08:24:49Z</dcterms:created>
  <dcterms:modified xsi:type="dcterms:W3CDTF">2022-03-31T20:53:27Z</dcterms:modified>
</cp:coreProperties>
</file>